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ebas Neue Bold" charset="-52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Montserrat" charset="-52"/>
      <p:regular r:id="rId29"/>
    </p:embeddedFont>
    <p:embeddedFont>
      <p:font typeface="Montserrat Classic Bold" charset="0"/>
      <p:regular r:id="rId30"/>
    </p:embeddedFont>
    <p:embeddedFont>
      <p:font typeface="Montserrat Bold" charset="-52"/>
      <p:regular r:id="rId31"/>
    </p:embeddedFont>
    <p:embeddedFont>
      <p:font typeface="Bebas Neue" charset="-52"/>
      <p:regular r:id="rId32"/>
    </p:embeddedFont>
    <p:embeddedFont>
      <p:font typeface="Montserrat Medium" charset="-52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-130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10" Type="http://schemas.openxmlformats.org/officeDocument/2006/relationships/image" Target="../media/image16.jpe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10.sv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10.sv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10.sv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12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sv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6.svg"/><Relationship Id="rId5" Type="http://schemas.openxmlformats.org/officeDocument/2006/relationships/image" Target="../media/image10.sv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2.jpeg"/><Relationship Id="rId5" Type="http://schemas.openxmlformats.org/officeDocument/2006/relationships/image" Target="../media/image10.sv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0.svg"/><Relationship Id="rId10" Type="http://schemas.openxmlformats.org/officeDocument/2006/relationships/image" Target="../media/image5.sv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0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3.svg"/><Relationship Id="rId10" Type="http://schemas.openxmlformats.org/officeDocument/2006/relationships/image" Target="../media/image5.sv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0.svg"/><Relationship Id="rId10" Type="http://schemas.openxmlformats.org/officeDocument/2006/relationships/image" Target="../media/image5.sv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10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8D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64793" y="-131336"/>
            <a:ext cx="12341152" cy="109827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534044" y="-131336"/>
            <a:ext cx="11706958" cy="10418336"/>
            <a:chOff x="0" y="0"/>
            <a:chExt cx="6349238" cy="5650357"/>
          </a:xfrm>
        </p:grpSpPr>
        <p:sp>
          <p:nvSpPr>
            <p:cNvPr id="5" name="Freeform 5"/>
            <p:cNvSpPr/>
            <p:nvPr/>
          </p:nvSpPr>
          <p:spPr>
            <a:xfrm flipH="1">
              <a:off x="-9972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16510" y="542290"/>
                  </a:moveTo>
                  <a:cubicBezTo>
                    <a:pt x="31877" y="557530"/>
                    <a:pt x="89535" y="686562"/>
                    <a:pt x="72517" y="715264"/>
                  </a:cubicBezTo>
                  <a:cubicBezTo>
                    <a:pt x="54102" y="709803"/>
                    <a:pt x="143002" y="790321"/>
                    <a:pt x="97155" y="888111"/>
                  </a:cubicBezTo>
                  <a:cubicBezTo>
                    <a:pt x="110236" y="906018"/>
                    <a:pt x="25908" y="924179"/>
                    <a:pt x="32893" y="962025"/>
                  </a:cubicBezTo>
                  <a:cubicBezTo>
                    <a:pt x="45212" y="981202"/>
                    <a:pt x="89916" y="974979"/>
                    <a:pt x="54102" y="1001014"/>
                  </a:cubicBezTo>
                  <a:cubicBezTo>
                    <a:pt x="46609" y="1085469"/>
                    <a:pt x="508" y="1117346"/>
                    <a:pt x="151384" y="1351280"/>
                  </a:cubicBezTo>
                  <a:cubicBezTo>
                    <a:pt x="181102" y="1347343"/>
                    <a:pt x="262001" y="1604645"/>
                    <a:pt x="373761" y="1797050"/>
                  </a:cubicBezTo>
                  <a:cubicBezTo>
                    <a:pt x="357633" y="1833372"/>
                    <a:pt x="339726" y="1850009"/>
                    <a:pt x="377445" y="1916684"/>
                  </a:cubicBezTo>
                  <a:cubicBezTo>
                    <a:pt x="370841" y="1933448"/>
                    <a:pt x="306705" y="1963420"/>
                    <a:pt x="340106" y="2007743"/>
                  </a:cubicBezTo>
                  <a:cubicBezTo>
                    <a:pt x="375540" y="2091436"/>
                    <a:pt x="373889" y="2286381"/>
                    <a:pt x="329692" y="2317750"/>
                  </a:cubicBezTo>
                  <a:cubicBezTo>
                    <a:pt x="304165" y="2308987"/>
                    <a:pt x="393573" y="2474976"/>
                    <a:pt x="346710" y="2483866"/>
                  </a:cubicBezTo>
                  <a:cubicBezTo>
                    <a:pt x="361951" y="2541143"/>
                    <a:pt x="301245" y="2574417"/>
                    <a:pt x="431801" y="2695575"/>
                  </a:cubicBezTo>
                  <a:cubicBezTo>
                    <a:pt x="533781" y="2756535"/>
                    <a:pt x="411099" y="2805176"/>
                    <a:pt x="510667" y="2892044"/>
                  </a:cubicBezTo>
                  <a:cubicBezTo>
                    <a:pt x="470154" y="2925826"/>
                    <a:pt x="571120" y="2948432"/>
                    <a:pt x="498602" y="3107690"/>
                  </a:cubicBezTo>
                  <a:cubicBezTo>
                    <a:pt x="489077" y="3117088"/>
                    <a:pt x="545084" y="3165983"/>
                    <a:pt x="561975" y="3207639"/>
                  </a:cubicBezTo>
                  <a:cubicBezTo>
                    <a:pt x="516509" y="3257296"/>
                    <a:pt x="566801" y="3253994"/>
                    <a:pt x="582295" y="3340354"/>
                  </a:cubicBezTo>
                  <a:cubicBezTo>
                    <a:pt x="665226" y="3405251"/>
                    <a:pt x="662432" y="3435350"/>
                    <a:pt x="741045" y="3533013"/>
                  </a:cubicBezTo>
                  <a:cubicBezTo>
                    <a:pt x="718185" y="3525774"/>
                    <a:pt x="690245" y="3574161"/>
                    <a:pt x="757428" y="3687572"/>
                  </a:cubicBezTo>
                  <a:cubicBezTo>
                    <a:pt x="761873" y="3707257"/>
                    <a:pt x="852551" y="3726307"/>
                    <a:pt x="874903" y="3771265"/>
                  </a:cubicBezTo>
                  <a:cubicBezTo>
                    <a:pt x="905002" y="3791585"/>
                    <a:pt x="843661" y="3823716"/>
                    <a:pt x="911860" y="3824732"/>
                  </a:cubicBezTo>
                  <a:cubicBezTo>
                    <a:pt x="903224" y="3870960"/>
                    <a:pt x="958342" y="3859911"/>
                    <a:pt x="972058" y="3879977"/>
                  </a:cubicBezTo>
                  <a:cubicBezTo>
                    <a:pt x="928751" y="3906901"/>
                    <a:pt x="961263" y="3901313"/>
                    <a:pt x="926084" y="3916553"/>
                  </a:cubicBezTo>
                  <a:cubicBezTo>
                    <a:pt x="928370" y="3988689"/>
                    <a:pt x="1033272" y="4092829"/>
                    <a:pt x="1026922" y="4182491"/>
                  </a:cubicBezTo>
                  <a:cubicBezTo>
                    <a:pt x="1063371" y="4270502"/>
                    <a:pt x="1036955" y="4306443"/>
                    <a:pt x="1089533" y="4402836"/>
                  </a:cubicBezTo>
                  <a:cubicBezTo>
                    <a:pt x="1052322" y="4414266"/>
                    <a:pt x="1078992" y="4427982"/>
                    <a:pt x="1122045" y="4505960"/>
                  </a:cubicBezTo>
                  <a:cubicBezTo>
                    <a:pt x="1076452" y="4531741"/>
                    <a:pt x="1093470" y="4590542"/>
                    <a:pt x="1141222" y="4659376"/>
                  </a:cubicBezTo>
                  <a:cubicBezTo>
                    <a:pt x="1060323" y="4706620"/>
                    <a:pt x="1107059" y="4854575"/>
                    <a:pt x="1151509" y="4913630"/>
                  </a:cubicBezTo>
                  <a:cubicBezTo>
                    <a:pt x="1138301" y="4962525"/>
                    <a:pt x="1160145" y="5014341"/>
                    <a:pt x="1215009" y="5057902"/>
                  </a:cubicBezTo>
                  <a:cubicBezTo>
                    <a:pt x="1253490" y="5158740"/>
                    <a:pt x="1267968" y="5242179"/>
                    <a:pt x="1426210" y="5344667"/>
                  </a:cubicBezTo>
                  <a:cubicBezTo>
                    <a:pt x="1470787" y="5423534"/>
                    <a:pt x="1466977" y="5474842"/>
                    <a:pt x="1554734" y="5580126"/>
                  </a:cubicBezTo>
                  <a:cubicBezTo>
                    <a:pt x="1589659" y="5617336"/>
                    <a:pt x="1631442" y="5575808"/>
                    <a:pt x="1623695" y="5642229"/>
                  </a:cubicBezTo>
                  <a:cubicBezTo>
                    <a:pt x="1672971" y="5660898"/>
                    <a:pt x="1609471" y="5719572"/>
                    <a:pt x="1723136" y="5769483"/>
                  </a:cubicBezTo>
                  <a:cubicBezTo>
                    <a:pt x="1704340" y="5829681"/>
                    <a:pt x="1653159" y="5859272"/>
                    <a:pt x="1863979" y="5839333"/>
                  </a:cubicBezTo>
                  <a:cubicBezTo>
                    <a:pt x="3257296" y="5836539"/>
                    <a:pt x="4616450" y="5847588"/>
                    <a:pt x="6074537" y="5835142"/>
                  </a:cubicBezTo>
                  <a:cubicBezTo>
                    <a:pt x="6157341" y="5827522"/>
                    <a:pt x="6358001" y="5919724"/>
                    <a:pt x="6314186" y="5732399"/>
                  </a:cubicBezTo>
                  <a:cubicBezTo>
                    <a:pt x="6303264" y="4087495"/>
                    <a:pt x="6331712" y="2400427"/>
                    <a:pt x="6326505" y="760476"/>
                  </a:cubicBezTo>
                  <a:cubicBezTo>
                    <a:pt x="6171311" y="0"/>
                    <a:pt x="7579741" y="249174"/>
                    <a:pt x="1227074" y="210693"/>
                  </a:cubicBezTo>
                  <a:cubicBezTo>
                    <a:pt x="870204" y="218821"/>
                    <a:pt x="354965" y="185928"/>
                    <a:pt x="34671" y="221488"/>
                  </a:cubicBezTo>
                  <a:cubicBezTo>
                    <a:pt x="0" y="234569"/>
                    <a:pt x="9906" y="514604"/>
                    <a:pt x="16510" y="54229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18451" r="-150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07636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172914" y="3544560"/>
            <a:ext cx="6822769" cy="181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750"/>
              </a:lnSpc>
            </a:pPr>
            <a:r>
              <a:rPr lang="en-US" sz="15000" dirty="0" err="1">
                <a:solidFill>
                  <a:srgbClr val="FFFFFF"/>
                </a:solidFill>
                <a:latin typeface="Bebas Neue Bold"/>
              </a:rPr>
              <a:t>TravelBel</a:t>
            </a:r>
            <a:endParaRPr lang="en-US" sz="15000" dirty="0">
              <a:solidFill>
                <a:srgbClr val="FFFFFF"/>
              </a:solidFill>
              <a:latin typeface="Bebas Neu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57212" y="2644448"/>
            <a:ext cx="444984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Welcome 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287" y="49000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65700" y="0"/>
            <a:ext cx="7080452" cy="9938189"/>
          </a:xfrm>
          <a:custGeom>
            <a:avLst/>
            <a:gdLst/>
            <a:ahLst/>
            <a:cxnLst/>
            <a:rect l="l" t="t" r="r" b="b"/>
            <a:pathLst>
              <a:path w="7080452" h="9589379">
                <a:moveTo>
                  <a:pt x="0" y="0"/>
                </a:moveTo>
                <a:lnTo>
                  <a:pt x="7080451" y="0"/>
                </a:lnTo>
                <a:lnTo>
                  <a:pt x="7080451" y="9589380"/>
                </a:lnTo>
                <a:lnTo>
                  <a:pt x="0" y="9589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 t="-602" b="-602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3704" y="807085"/>
            <a:ext cx="633017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User 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811518"/>
            <a:ext cx="3212619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TravelBel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984168" y="4250107"/>
            <a:ext cx="2109247" cy="684921"/>
            <a:chOff x="0" y="0"/>
            <a:chExt cx="125152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27547" y="4449502"/>
            <a:ext cx="2422490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Вход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984168" y="5164580"/>
            <a:ext cx="2109247" cy="684921"/>
            <a:chOff x="0" y="0"/>
            <a:chExt cx="1251529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84168" y="5384607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Регистрация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250036" y="4250107"/>
            <a:ext cx="2109247" cy="684921"/>
            <a:chOff x="0" y="0"/>
            <a:chExt cx="1251529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89744" y="3354386"/>
            <a:ext cx="2109247" cy="684921"/>
            <a:chOff x="0" y="0"/>
            <a:chExt cx="1251529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89744" y="4250107"/>
            <a:ext cx="2109247" cy="684921"/>
            <a:chOff x="0" y="0"/>
            <a:chExt cx="1251529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89744" y="5144578"/>
            <a:ext cx="2109247" cy="684921"/>
            <a:chOff x="0" y="0"/>
            <a:chExt cx="1251529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89744" y="6039048"/>
            <a:ext cx="2109247" cy="684921"/>
            <a:chOff x="0" y="0"/>
            <a:chExt cx="1251529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51391" y="6078793"/>
            <a:ext cx="2109247" cy="684921"/>
            <a:chOff x="0" y="0"/>
            <a:chExt cx="1251529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851391" y="6914730"/>
            <a:ext cx="2109247" cy="684921"/>
            <a:chOff x="0" y="0"/>
            <a:chExt cx="1251529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273594" y="1852445"/>
            <a:ext cx="2109247" cy="684921"/>
            <a:chOff x="0" y="0"/>
            <a:chExt cx="1251529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851391" y="7752050"/>
            <a:ext cx="2109247" cy="684921"/>
            <a:chOff x="0" y="0"/>
            <a:chExt cx="1251529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851391" y="9426692"/>
            <a:ext cx="2109247" cy="684921"/>
            <a:chOff x="0" y="0"/>
            <a:chExt cx="1251529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851391" y="8589371"/>
            <a:ext cx="2109247" cy="684921"/>
            <a:chOff x="0" y="0"/>
            <a:chExt cx="1251529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851391" y="5241472"/>
            <a:ext cx="2109247" cy="684921"/>
            <a:chOff x="0" y="0"/>
            <a:chExt cx="1251529" cy="406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851391" y="4404151"/>
            <a:ext cx="2109247" cy="684921"/>
            <a:chOff x="0" y="0"/>
            <a:chExt cx="1251529" cy="406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851391" y="3566830"/>
            <a:ext cx="2109247" cy="684921"/>
            <a:chOff x="0" y="0"/>
            <a:chExt cx="1251529" cy="4064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851391" y="2729510"/>
            <a:ext cx="2109247" cy="684921"/>
            <a:chOff x="0" y="0"/>
            <a:chExt cx="1251529" cy="4064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9851391" y="1054868"/>
            <a:ext cx="2109247" cy="684921"/>
            <a:chOff x="0" y="0"/>
            <a:chExt cx="1251529" cy="4064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851391" y="1892189"/>
            <a:ext cx="2109247" cy="684921"/>
            <a:chOff x="0" y="0"/>
            <a:chExt cx="1251529" cy="4064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9851391" y="217547"/>
            <a:ext cx="2109247" cy="684921"/>
            <a:chOff x="0" y="0"/>
            <a:chExt cx="1251529" cy="4064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5247926" y="4449502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Сброс пароля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589744" y="3592941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Главная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589744" y="4449502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Поиск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589744" y="5363975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Брони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589744" y="6238443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Профиль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851391" y="418614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Уведомления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851391" y="1247256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Избранное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851391" y="2092214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Отели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4630491" y="1852445"/>
            <a:ext cx="2109247" cy="684921"/>
            <a:chOff x="0" y="0"/>
            <a:chExt cx="1251529" cy="4064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9851391" y="2939060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Фильтрация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9851391" y="3776380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Активные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2273594" y="3527086"/>
            <a:ext cx="2109247" cy="684921"/>
            <a:chOff x="0" y="0"/>
            <a:chExt cx="1251529" cy="4064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12273594" y="3726481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Отменить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273594" y="2051839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Забронировать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4630491" y="1953471"/>
            <a:ext cx="2109247" cy="5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Ввод дан. и оплата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851391" y="4603546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Завершенные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851391" y="5451022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Отмененные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851391" y="6288343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Ред. профиль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9851391" y="7106614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Безопасность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851391" y="7813333"/>
            <a:ext cx="2109247" cy="5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Наст. уведомлений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851391" y="8798921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Оплата/Карты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9851391" y="9483842"/>
            <a:ext cx="2109247" cy="55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Выйти из аккаунта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12273594" y="8733067"/>
            <a:ext cx="2109247" cy="684921"/>
            <a:chOff x="0" y="0"/>
            <a:chExt cx="1251529" cy="4064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96" name="TextBox 96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7" name="TextBox 97"/>
          <p:cNvSpPr txBox="1"/>
          <p:nvPr/>
        </p:nvSpPr>
        <p:spPr>
          <a:xfrm>
            <a:off x="12273594" y="8932462"/>
            <a:ext cx="2109247" cy="27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2"/>
              </a:lnSpc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Ред. карт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86006" y="1745528"/>
            <a:ext cx="3539766" cy="7004034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573" r="-57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417598" y="1745528"/>
            <a:ext cx="3539766" cy="7004034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300" r="-30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7101802" y="1745528"/>
            <a:ext cx="3539766" cy="7004034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87" r="-87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-972393" y="408305"/>
            <a:ext cx="1064505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Bebas Neue Bold"/>
              </a:rPr>
              <a:t>Вход в приложение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03796" y="9009698"/>
            <a:ext cx="2892679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Вход возможен: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01802" y="9019223"/>
            <a:ext cx="4364568" cy="110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23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 с помощью ввода почты и пароля </a:t>
            </a:r>
          </a:p>
          <a:p>
            <a:pPr marL="388622" lvl="1" indent="-194311" algn="l">
              <a:lnSpc>
                <a:spcPts val="2232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 Medium"/>
              </a:rPr>
              <a:t>с помощью аккаунтов в соц. сетях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69300" y="5552264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0"/>
                </a:moveTo>
                <a:lnTo>
                  <a:pt x="0" y="0"/>
                </a:lnTo>
                <a:lnTo>
                  <a:pt x="0" y="10337764"/>
                </a:lnTo>
                <a:lnTo>
                  <a:pt x="18626600" y="10337764"/>
                </a:lnTo>
                <a:lnTo>
                  <a:pt x="1862660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4699" y="6150755"/>
            <a:ext cx="403757" cy="403757"/>
          </a:xfrm>
          <a:custGeom>
            <a:avLst/>
            <a:gdLst/>
            <a:ahLst/>
            <a:cxnLst/>
            <a:rect l="l" t="t" r="r" b="b"/>
            <a:pathLst>
              <a:path w="403757" h="403757">
                <a:moveTo>
                  <a:pt x="0" y="0"/>
                </a:moveTo>
                <a:lnTo>
                  <a:pt x="403757" y="0"/>
                </a:lnTo>
                <a:lnTo>
                  <a:pt x="403757" y="403757"/>
                </a:lnTo>
                <a:lnTo>
                  <a:pt x="0" y="40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85284" y="6186551"/>
            <a:ext cx="3849310" cy="32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spc="-42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16066307" y="8650364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0" y="1610277"/>
            <a:ext cx="3865230" cy="7648023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l="-5487" t="-2223" r="-312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264386" y="2517984"/>
            <a:ext cx="3717738" cy="7356183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l="-3556" t="-986" r="-251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5612" y="1680311"/>
            <a:ext cx="753097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Регистрация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4931" y="781635"/>
            <a:ext cx="5444053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Get More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5612" y="4522735"/>
            <a:ext cx="6086195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Регистрация в приложение осуществляется через эл-почту и по номеру телефона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854506" flipH="1" flipV="1">
            <a:off x="-4433868" y="4784012"/>
            <a:ext cx="18263326" cy="10136146"/>
          </a:xfrm>
          <a:custGeom>
            <a:avLst/>
            <a:gdLst/>
            <a:ahLst/>
            <a:cxnLst/>
            <a:rect l="l" t="t" r="r" b="b"/>
            <a:pathLst>
              <a:path w="18263326" h="10136146">
                <a:moveTo>
                  <a:pt x="18263326" y="10136145"/>
                </a:moveTo>
                <a:lnTo>
                  <a:pt x="0" y="10136145"/>
                </a:lnTo>
                <a:lnTo>
                  <a:pt x="0" y="0"/>
                </a:lnTo>
                <a:lnTo>
                  <a:pt x="18263326" y="0"/>
                </a:lnTo>
                <a:lnTo>
                  <a:pt x="18263326" y="10136145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614820" y="2182513"/>
            <a:ext cx="2925167" cy="1357026"/>
            <a:chOff x="0" y="0"/>
            <a:chExt cx="462247" cy="214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2247" cy="214443"/>
            </a:xfrm>
            <a:custGeom>
              <a:avLst/>
              <a:gdLst/>
              <a:ahLst/>
              <a:cxnLst/>
              <a:rect l="l" t="t" r="r" b="b"/>
              <a:pathLst>
                <a:path w="462247" h="214443">
                  <a:moveTo>
                    <a:pt x="0" y="0"/>
                  </a:moveTo>
                  <a:lnTo>
                    <a:pt x="462247" y="0"/>
                  </a:lnTo>
                  <a:lnTo>
                    <a:pt x="462247" y="214443"/>
                  </a:lnTo>
                  <a:lnTo>
                    <a:pt x="0" y="214443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62247" cy="214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9125" y="5295417"/>
            <a:ext cx="593024" cy="593024"/>
          </a:xfrm>
          <a:custGeom>
            <a:avLst/>
            <a:gdLst/>
            <a:ahLst/>
            <a:cxnLst/>
            <a:rect l="l" t="t" r="r" b="b"/>
            <a:pathLst>
              <a:path w="593024" h="593024">
                <a:moveTo>
                  <a:pt x="0" y="0"/>
                </a:moveTo>
                <a:lnTo>
                  <a:pt x="593024" y="0"/>
                </a:lnTo>
                <a:lnTo>
                  <a:pt x="593024" y="593024"/>
                </a:lnTo>
                <a:lnTo>
                  <a:pt x="0" y="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2024" y="2953246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7"/>
                </a:lnTo>
                <a:lnTo>
                  <a:pt x="0" y="486827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99701" y="9244149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890992" y="3693396"/>
            <a:ext cx="4839947" cy="9576666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82" b="-8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311602" y="1252024"/>
            <a:ext cx="4839947" cy="9576666"/>
            <a:chOff x="0" y="0"/>
            <a:chExt cx="2620010" cy="518414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t="-583" b="-583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88052" y="581594"/>
            <a:ext cx="520218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Авторизация 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48902" y="5267412"/>
            <a:ext cx="5155784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Авторизация в приложение осуществляется по номеру телефона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6777" b="-16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110407"/>
            <a:ext cx="18288000" cy="6835140"/>
          </a:xfrm>
          <a:custGeom>
            <a:avLst/>
            <a:gdLst/>
            <a:ahLst/>
            <a:cxnLst/>
            <a:rect l="l" t="t" r="r" b="b"/>
            <a:pathLst>
              <a:path w="18288000" h="6835140">
                <a:moveTo>
                  <a:pt x="0" y="0"/>
                </a:moveTo>
                <a:lnTo>
                  <a:pt x="18288000" y="0"/>
                </a:lnTo>
                <a:lnTo>
                  <a:pt x="18288000" y="6835140"/>
                </a:lnTo>
                <a:lnTo>
                  <a:pt x="0" y="68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5287" y="3359910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7"/>
                </a:lnTo>
                <a:lnTo>
                  <a:pt x="0" y="48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66307" y="686702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287" y="422559"/>
            <a:ext cx="122563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99"/>
              </a:lnSpc>
            </a:pPr>
            <a:r>
              <a:rPr lang="en-US" sz="7999">
                <a:solidFill>
                  <a:srgbClr val="EE9C22"/>
                </a:solidFill>
                <a:latin typeface="Bebas Neue"/>
              </a:rPr>
              <a:t>Экран профиля 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417598" y="1745528"/>
            <a:ext cx="3539766" cy="7004034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l="-63" r="-6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764929" y="1745528"/>
            <a:ext cx="3539766" cy="7004034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l="-331" r="-331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1114320" y="1745528"/>
            <a:ext cx="3539766" cy="7004034"/>
            <a:chOff x="0" y="0"/>
            <a:chExt cx="2620010" cy="5184140"/>
          </a:xfrm>
        </p:grpSpPr>
        <p:sp>
          <p:nvSpPr>
            <p:cNvPr id="30" name="Freeform 3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427" b="-427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869292" y="7328919"/>
            <a:ext cx="9400342" cy="1929381"/>
            <a:chOff x="0" y="0"/>
            <a:chExt cx="1485481" cy="3048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85481" cy="304889"/>
            </a:xfrm>
            <a:custGeom>
              <a:avLst/>
              <a:gdLst/>
              <a:ahLst/>
              <a:cxnLst/>
              <a:rect l="l" t="t" r="r" b="b"/>
              <a:pathLst>
                <a:path w="1485481" h="304889">
                  <a:moveTo>
                    <a:pt x="0" y="0"/>
                  </a:moveTo>
                  <a:lnTo>
                    <a:pt x="1485481" y="0"/>
                  </a:lnTo>
                  <a:lnTo>
                    <a:pt x="1485481" y="304889"/>
                  </a:lnTo>
                  <a:lnTo>
                    <a:pt x="0" y="304889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485481" cy="304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85287" y="49000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1602" y="1252024"/>
            <a:ext cx="4839947" cy="9576666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t="-181" b="-18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890992" y="3693396"/>
            <a:ext cx="4839947" cy="9576666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l="-386" r="-386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2327372"/>
            <a:ext cx="786068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Главный экран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69300" y="5552264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0"/>
                </a:moveTo>
                <a:lnTo>
                  <a:pt x="0" y="0"/>
                </a:lnTo>
                <a:lnTo>
                  <a:pt x="0" y="10337764"/>
                </a:lnTo>
                <a:lnTo>
                  <a:pt x="18626600" y="10337764"/>
                </a:lnTo>
                <a:lnTo>
                  <a:pt x="1862660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4699" y="6150755"/>
            <a:ext cx="403757" cy="403757"/>
          </a:xfrm>
          <a:custGeom>
            <a:avLst/>
            <a:gdLst/>
            <a:ahLst/>
            <a:cxnLst/>
            <a:rect l="l" t="t" r="r" b="b"/>
            <a:pathLst>
              <a:path w="403757" h="403757">
                <a:moveTo>
                  <a:pt x="0" y="0"/>
                </a:moveTo>
                <a:lnTo>
                  <a:pt x="403757" y="0"/>
                </a:lnTo>
                <a:lnTo>
                  <a:pt x="403757" y="403757"/>
                </a:lnTo>
                <a:lnTo>
                  <a:pt x="0" y="40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85284" y="6186551"/>
            <a:ext cx="3849310" cy="32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spc="-42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16066307" y="8650364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0" y="1610277"/>
            <a:ext cx="3865230" cy="7648023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t="-445" b="-4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264386" y="2517984"/>
            <a:ext cx="3717738" cy="7356183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25" b="-1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5612" y="1680311"/>
            <a:ext cx="7530978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Фильтрация и поиск отелей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4931" y="781635"/>
            <a:ext cx="5444053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Get More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5612" y="4522735"/>
            <a:ext cx="6086195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Пользователям предоставляется возможность с помощью фильтров выбрать подходящий для них вариант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4724481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10337764"/>
                </a:moveTo>
                <a:lnTo>
                  <a:pt x="0" y="10337764"/>
                </a:lnTo>
                <a:lnTo>
                  <a:pt x="0" y="0"/>
                </a:lnTo>
                <a:lnTo>
                  <a:pt x="18626600" y="0"/>
                </a:lnTo>
                <a:lnTo>
                  <a:pt x="18626600" y="10337764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40642" y="3297772"/>
            <a:ext cx="6127109" cy="3649914"/>
            <a:chOff x="0" y="0"/>
            <a:chExt cx="968231" cy="5767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68231" cy="576775"/>
            </a:xfrm>
            <a:custGeom>
              <a:avLst/>
              <a:gdLst/>
              <a:ahLst/>
              <a:cxnLst/>
              <a:rect l="l" t="t" r="r" b="b"/>
              <a:pathLst>
                <a:path w="968231" h="576775">
                  <a:moveTo>
                    <a:pt x="0" y="0"/>
                  </a:moveTo>
                  <a:lnTo>
                    <a:pt x="968231" y="0"/>
                  </a:lnTo>
                  <a:lnTo>
                    <a:pt x="968231" y="576775"/>
                  </a:lnTo>
                  <a:lnTo>
                    <a:pt x="0" y="576775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68231" cy="576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004686" y="90148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7" y="0"/>
                </a:lnTo>
                <a:lnTo>
                  <a:pt x="486827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61413" y="330974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1844576"/>
            <a:ext cx="3334483" cy="6597848"/>
            <a:chOff x="0" y="0"/>
            <a:chExt cx="2620010" cy="5184140"/>
          </a:xfrm>
        </p:grpSpPr>
        <p:sp>
          <p:nvSpPr>
            <p:cNvPr id="10" name="Freeform 1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t="-125" b="-12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507422" y="1844576"/>
            <a:ext cx="3334483" cy="6597848"/>
            <a:chOff x="0" y="0"/>
            <a:chExt cx="2620010" cy="5184140"/>
          </a:xfrm>
        </p:grpSpPr>
        <p:sp>
          <p:nvSpPr>
            <p:cNvPr id="20" name="Freeform 2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l="-393" r="-393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014843" y="1844576"/>
            <a:ext cx="3334483" cy="6597848"/>
            <a:chOff x="0" y="0"/>
            <a:chExt cx="2620010" cy="5184140"/>
          </a:xfrm>
        </p:grpSpPr>
        <p:sp>
          <p:nvSpPr>
            <p:cNvPr id="30" name="Freeform 3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l="-254" r="-254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3269" y="434876"/>
            <a:ext cx="151116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EE9C22"/>
                </a:solidFill>
                <a:latin typeface="Bebas Neue Bold"/>
              </a:rPr>
              <a:t>Путь выбора и бронирования номера</a:t>
            </a:r>
            <a:r>
              <a:rPr lang="en-US" sz="7999">
                <a:solidFill>
                  <a:srgbClr val="0B8D93"/>
                </a:solidFill>
                <a:latin typeface="Bebas Neue Bold"/>
              </a:rPr>
              <a:t>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40642" y="2146359"/>
            <a:ext cx="6268071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При нажатии на карточку отеля, пользователь попадает на экран отеля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40821" y="3816090"/>
            <a:ext cx="433378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Экран отеля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555152" y="4489660"/>
            <a:ext cx="4639051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На этом экране доступна вся информация об отеле </a:t>
            </a:r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287" y="49000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974358"/>
            <a:ext cx="723539" cy="702491"/>
          </a:xfrm>
          <a:custGeom>
            <a:avLst/>
            <a:gdLst/>
            <a:ahLst/>
            <a:cxnLst/>
            <a:rect l="l" t="t" r="r" b="b"/>
            <a:pathLst>
              <a:path w="723539" h="702491">
                <a:moveTo>
                  <a:pt x="0" y="0"/>
                </a:moveTo>
                <a:lnTo>
                  <a:pt x="723539" y="0"/>
                </a:lnTo>
                <a:lnTo>
                  <a:pt x="723539" y="702491"/>
                </a:lnTo>
                <a:lnTo>
                  <a:pt x="0" y="702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018178" y="355167"/>
            <a:ext cx="4839947" cy="9576666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l="-63" r="-6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44000" y="3528935"/>
            <a:ext cx="6827184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Экран бронирования тура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2309297"/>
            <a:ext cx="686969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TravelBel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8D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04886" y="-181269"/>
            <a:ext cx="9778030" cy="10468269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573316" y="8350612"/>
            <a:ext cx="2109247" cy="684921"/>
            <a:chOff x="0" y="0"/>
            <a:chExt cx="1251529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1529" cy="406400"/>
            </a:xfrm>
            <a:custGeom>
              <a:avLst/>
              <a:gdLst/>
              <a:ahLst/>
              <a:cxnLst/>
              <a:rect l="l" t="t" r="r" b="b"/>
              <a:pathLst>
                <a:path w="1251529" h="406400">
                  <a:moveTo>
                    <a:pt x="1048329" y="0"/>
                  </a:moveTo>
                  <a:cubicBezTo>
                    <a:pt x="1160553" y="0"/>
                    <a:pt x="1251529" y="90976"/>
                    <a:pt x="1251529" y="203200"/>
                  </a:cubicBezTo>
                  <a:cubicBezTo>
                    <a:pt x="1251529" y="315424"/>
                    <a:pt x="1160553" y="406400"/>
                    <a:pt x="104832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251529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85287" y="793509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60898" y="8427597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3316" y="2261573"/>
            <a:ext cx="726660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EE9C22"/>
                </a:solidFill>
                <a:latin typeface="Breathing"/>
              </a:rPr>
              <a:t>TravelBel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316" y="4208146"/>
            <a:ext cx="6599553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Это интуитивно понятное приложение, которое поможет вам найти и забронировать идеальное жилье для вашего путешествия по Беларуси!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4299" y="8559789"/>
            <a:ext cx="1487280" cy="26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Read More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167213" y="499281"/>
            <a:ext cx="4575769" cy="9053946"/>
            <a:chOff x="0" y="0"/>
            <a:chExt cx="2620010" cy="5184140"/>
          </a:xfrm>
        </p:grpSpPr>
        <p:sp>
          <p:nvSpPr>
            <p:cNvPr id="13" name="Freeform 1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279" r="-27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69300" y="5552264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0"/>
                </a:moveTo>
                <a:lnTo>
                  <a:pt x="0" y="0"/>
                </a:lnTo>
                <a:lnTo>
                  <a:pt x="0" y="10337764"/>
                </a:lnTo>
                <a:lnTo>
                  <a:pt x="18626600" y="10337764"/>
                </a:lnTo>
                <a:lnTo>
                  <a:pt x="1862660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4699" y="6150755"/>
            <a:ext cx="403757" cy="403757"/>
          </a:xfrm>
          <a:custGeom>
            <a:avLst/>
            <a:gdLst/>
            <a:ahLst/>
            <a:cxnLst/>
            <a:rect l="l" t="t" r="r" b="b"/>
            <a:pathLst>
              <a:path w="403757" h="403757">
                <a:moveTo>
                  <a:pt x="0" y="0"/>
                </a:moveTo>
                <a:lnTo>
                  <a:pt x="403757" y="0"/>
                </a:lnTo>
                <a:lnTo>
                  <a:pt x="403757" y="403757"/>
                </a:lnTo>
                <a:lnTo>
                  <a:pt x="0" y="4037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85284" y="6186551"/>
            <a:ext cx="3849310" cy="322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spc="-42">
                <a:solidFill>
                  <a:srgbClr val="FFFFFF"/>
                </a:solidFill>
                <a:latin typeface="Montserrat"/>
              </a:rPr>
              <a:t>hello@reallygreatsite.com</a:t>
            </a:r>
          </a:p>
        </p:txBody>
      </p:sp>
      <p:sp>
        <p:nvSpPr>
          <p:cNvPr id="6" name="Freeform 6"/>
          <p:cNvSpPr/>
          <p:nvPr/>
        </p:nvSpPr>
        <p:spPr>
          <a:xfrm>
            <a:off x="16066307" y="8650364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0" y="1610277"/>
            <a:ext cx="3865230" cy="7648023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t="-39" b="-3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264386" y="2517984"/>
            <a:ext cx="3717738" cy="7356183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39" b="-39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5612" y="1680311"/>
            <a:ext cx="7530978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Экран бронирований и отмены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612" y="4522735"/>
            <a:ext cx="6086195" cy="62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Пользователю предоставляется возможность отменить бронирование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6777" b="-16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110407"/>
            <a:ext cx="18288000" cy="6835140"/>
          </a:xfrm>
          <a:custGeom>
            <a:avLst/>
            <a:gdLst/>
            <a:ahLst/>
            <a:cxnLst/>
            <a:rect l="l" t="t" r="r" b="b"/>
            <a:pathLst>
              <a:path w="18288000" h="6835140">
                <a:moveTo>
                  <a:pt x="0" y="0"/>
                </a:moveTo>
                <a:lnTo>
                  <a:pt x="18288000" y="0"/>
                </a:lnTo>
                <a:lnTo>
                  <a:pt x="18288000" y="6835140"/>
                </a:lnTo>
                <a:lnTo>
                  <a:pt x="0" y="683514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5287" y="3359910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7"/>
                </a:lnTo>
                <a:lnTo>
                  <a:pt x="0" y="48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66307" y="686702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4665" y="6114612"/>
            <a:ext cx="13258670" cy="75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2334">
                <a:solidFill>
                  <a:srgbClr val="0B8D93"/>
                </a:solidFill>
                <a:latin typeface="Bebas Neue Bold"/>
              </a:rPr>
              <a:t>for your attention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3953" y="4059318"/>
            <a:ext cx="4230023" cy="214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74"/>
              </a:lnSpc>
            </a:pPr>
            <a:r>
              <a:rPr lang="en-US" sz="13978">
                <a:solidFill>
                  <a:srgbClr val="0B8D93"/>
                </a:solidFill>
                <a:latin typeface="Bebas Neue Bold"/>
              </a:rPr>
              <a:t>Thank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66502" y="4367944"/>
            <a:ext cx="3045044" cy="145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61"/>
              </a:lnSpc>
            </a:pPr>
            <a:r>
              <a:rPr lang="en-US" sz="9551">
                <a:solidFill>
                  <a:srgbClr val="EE9C22"/>
                </a:solidFill>
                <a:latin typeface="Breathing"/>
              </a:rPr>
              <a:t>You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26546" y="4146629"/>
            <a:ext cx="3212619" cy="3878274"/>
            <a:chOff x="0" y="0"/>
            <a:chExt cx="6350000" cy="7665720"/>
          </a:xfrm>
        </p:grpSpPr>
        <p:sp>
          <p:nvSpPr>
            <p:cNvPr id="5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223" t="-1808" r="223" b="-75967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564366" y="4146629"/>
            <a:ext cx="3212619" cy="3878274"/>
            <a:chOff x="0" y="0"/>
            <a:chExt cx="6350000" cy="7665720"/>
          </a:xfrm>
        </p:grpSpPr>
        <p:sp>
          <p:nvSpPr>
            <p:cNvPr id="8" name="Freeform 8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EE9C2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223" t="-12499" r="223" b="-1249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902186" y="4146629"/>
            <a:ext cx="3212619" cy="3878274"/>
            <a:chOff x="0" y="0"/>
            <a:chExt cx="6350000" cy="7665720"/>
          </a:xfrm>
        </p:grpSpPr>
        <p:sp>
          <p:nvSpPr>
            <p:cNvPr id="11" name="Freeform 11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223" r="22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602920" y="2412466"/>
            <a:ext cx="1108216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7999">
                <a:solidFill>
                  <a:srgbClr val="FFFFFF"/>
                </a:solidFill>
                <a:latin typeface="Bebas Neue Bold"/>
              </a:rPr>
              <a:t>Наша команда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73745" y="1593349"/>
            <a:ext cx="633017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TravelBel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6516" y="8290651"/>
            <a:ext cx="2892679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Станислава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02186" y="8290651"/>
            <a:ext cx="3212619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Наталья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7485" y="8290651"/>
            <a:ext cx="3793030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>
                <a:solidFill>
                  <a:srgbClr val="EE9C22"/>
                </a:solidFill>
                <a:latin typeface="Bebas Neue Bold"/>
              </a:rPr>
              <a:t>Диана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91281" y="7328919"/>
            <a:ext cx="9400342" cy="1929381"/>
            <a:chOff x="0" y="0"/>
            <a:chExt cx="1485481" cy="3048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85481" cy="304889"/>
            </a:xfrm>
            <a:custGeom>
              <a:avLst/>
              <a:gdLst/>
              <a:ahLst/>
              <a:cxnLst/>
              <a:rect l="l" t="t" r="r" b="b"/>
              <a:pathLst>
                <a:path w="1485481" h="304889">
                  <a:moveTo>
                    <a:pt x="0" y="0"/>
                  </a:moveTo>
                  <a:lnTo>
                    <a:pt x="1485481" y="0"/>
                  </a:lnTo>
                  <a:lnTo>
                    <a:pt x="1485481" y="304889"/>
                  </a:lnTo>
                  <a:lnTo>
                    <a:pt x="0" y="304889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485481" cy="304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709818"/>
            <a:ext cx="6780833" cy="7577182"/>
            <a:chOff x="0" y="0"/>
            <a:chExt cx="9041111" cy="1010290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/>
            <a:srcRect l="20132" r="20132"/>
            <a:stretch>
              <a:fillRect/>
            </a:stretch>
          </p:blipFill>
          <p:spPr>
            <a:xfrm>
              <a:off x="0" y="0"/>
              <a:ext cx="9041111" cy="10102909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785287" y="49000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4439" y="7492558"/>
            <a:ext cx="6467020" cy="156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К концу 2023 года около 83% интернет-трафика в нашей стране приходилось на смартфоны. Тенденции к его снижению нет, поэтому бизнес продолжает активно инвестировать в развитие мобильных приложений.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4104" y="2743424"/>
            <a:ext cx="830519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Возможности бизнеса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2962" y="1709660"/>
            <a:ext cx="686969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About Our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64439" y="4139138"/>
            <a:ext cx="6647623" cy="313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За последние годы туристическая отрасль в Беларуси столкнулась со множеством ограничений в том числе и санкционных. </a:t>
            </a:r>
          </a:p>
          <a:p>
            <a:pPr algn="l">
              <a:lnSpc>
                <a:spcPts val="2520"/>
              </a:lnSpc>
            </a:pPr>
            <a:endParaRPr/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При этом наметилась тенденция, когда люди сами хотят организовать свой отдых. На помощь им приходят различные интернет-сервисы и мобильные приложения для бронирования билетов, гостиниц и даже экскурсий. </a:t>
            </a:r>
          </a:p>
          <a:p>
            <a:pPr algn="l">
              <a:lnSpc>
                <a:spcPts val="2520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69300" y="-4878316"/>
            <a:ext cx="18626600" cy="10337763"/>
          </a:xfrm>
          <a:custGeom>
            <a:avLst/>
            <a:gdLst/>
            <a:ahLst/>
            <a:cxnLst/>
            <a:rect l="l" t="t" r="r" b="b"/>
            <a:pathLst>
              <a:path w="18626600" h="10337763">
                <a:moveTo>
                  <a:pt x="18626600" y="10337763"/>
                </a:moveTo>
                <a:lnTo>
                  <a:pt x="0" y="10337763"/>
                </a:lnTo>
                <a:lnTo>
                  <a:pt x="0" y="0"/>
                </a:lnTo>
                <a:lnTo>
                  <a:pt x="18626600" y="0"/>
                </a:lnTo>
                <a:lnTo>
                  <a:pt x="18626600" y="10337763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36922"/>
            <a:ext cx="11286597" cy="5112120"/>
            <a:chOff x="0" y="0"/>
            <a:chExt cx="15048797" cy="681616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/>
            <a:srcRect t="16072" b="16072"/>
            <a:stretch>
              <a:fillRect/>
            </a:stretch>
          </p:blipFill>
          <p:spPr>
            <a:xfrm>
              <a:off x="0" y="0"/>
              <a:ext cx="15048797" cy="681616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989288" y="3309741"/>
            <a:ext cx="6127109" cy="3649914"/>
            <a:chOff x="0" y="0"/>
            <a:chExt cx="968231" cy="5767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8231" cy="576775"/>
            </a:xfrm>
            <a:custGeom>
              <a:avLst/>
              <a:gdLst/>
              <a:ahLst/>
              <a:cxnLst/>
              <a:rect l="l" t="t" r="r" b="b"/>
              <a:pathLst>
                <a:path w="968231" h="576775">
                  <a:moveTo>
                    <a:pt x="0" y="0"/>
                  </a:moveTo>
                  <a:lnTo>
                    <a:pt x="968231" y="0"/>
                  </a:lnTo>
                  <a:lnTo>
                    <a:pt x="968231" y="576775"/>
                  </a:lnTo>
                  <a:lnTo>
                    <a:pt x="0" y="576775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968231" cy="576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004686" y="90148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7" y="0"/>
                </a:lnTo>
                <a:lnTo>
                  <a:pt x="486827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661413" y="3309741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0184" y="7542778"/>
            <a:ext cx="68271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ЦЕль: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4301" y="6723661"/>
            <a:ext cx="6869699" cy="828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EE9C22"/>
                </a:solidFill>
                <a:latin typeface="Breathing"/>
              </a:rPr>
              <a:t>Let's Start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9288" y="7514203"/>
            <a:ext cx="6268071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Создать удобное приложение для поиска и бронирования номеров, чтобы пользователь мог сравнить цены и выбрать самое выгодное предложение.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9468" y="3828060"/>
            <a:ext cx="433378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Задача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3798" y="4501629"/>
            <a:ext cx="4639051" cy="18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Спроектировать приложение для бронирования отелей по функциональным требованиям. Изучить конкурентов. Проанализировать потенциальных пользователей.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26265">
            <a:off x="-5662697" y="5860172"/>
            <a:ext cx="19021566" cy="10556969"/>
          </a:xfrm>
          <a:custGeom>
            <a:avLst/>
            <a:gdLst/>
            <a:ahLst/>
            <a:cxnLst/>
            <a:rect l="l" t="t" r="r" b="b"/>
            <a:pathLst>
              <a:path w="19021566" h="10556969">
                <a:moveTo>
                  <a:pt x="0" y="0"/>
                </a:moveTo>
                <a:lnTo>
                  <a:pt x="19021566" y="0"/>
                </a:lnTo>
                <a:lnTo>
                  <a:pt x="19021566" y="10556969"/>
                </a:lnTo>
                <a:lnTo>
                  <a:pt x="0" y="1055696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7147653" cy="8229600"/>
            <a:chOff x="0" y="0"/>
            <a:chExt cx="9530204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 cstate="print"/>
            <a:srcRect l="44591" r="6553"/>
            <a:stretch>
              <a:fillRect/>
            </a:stretch>
          </p:blipFill>
          <p:spPr>
            <a:xfrm>
              <a:off x="0" y="0"/>
              <a:ext cx="9530204" cy="109728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555325" y="793509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7" y="0"/>
                </a:lnTo>
                <a:lnTo>
                  <a:pt x="486827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66307" y="8604292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060042"/>
            <a:ext cx="8125635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B8D93"/>
                </a:solidFill>
                <a:latin typeface="Bebas Neue Bold"/>
              </a:rPr>
              <a:t>Проблемы которые решает приложение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069142"/>
            <a:ext cx="7105004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E2328"/>
                </a:solidFill>
                <a:latin typeface="Montserrat"/>
              </a:rPr>
              <a:t>Приложение облегчает процесс поиска отелей и предлагает фильтры, чтобы пользоваетель мог уточнить свои требования и получить наиболее подходящие варианты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442117">
            <a:off x="991026" y="2922804"/>
            <a:ext cx="3283390" cy="3823960"/>
            <a:chOff x="0" y="0"/>
            <a:chExt cx="13561060" cy="15793720"/>
          </a:xfrm>
        </p:grpSpPr>
        <p:sp>
          <p:nvSpPr>
            <p:cNvPr id="4" name="Freeform 4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4" cstate="print"/>
              <a:stretch>
                <a:fillRect l="-12481" r="-1248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 cstate="print"/>
              <a:stretch>
                <a:fillRect t="-144" b="-14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46113" y="1805108"/>
            <a:ext cx="2925167" cy="922934"/>
            <a:chOff x="0" y="0"/>
            <a:chExt cx="462247" cy="145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999701" y="9244149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442117">
            <a:off x="5254036" y="2922804"/>
            <a:ext cx="3283390" cy="3823960"/>
            <a:chOff x="0" y="0"/>
            <a:chExt cx="13561060" cy="15793720"/>
          </a:xfrm>
        </p:grpSpPr>
        <p:sp>
          <p:nvSpPr>
            <p:cNvPr id="11" name="Freeform 11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8" cstate="print"/>
              <a:stretch>
                <a:fillRect l="-74786" r="-813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 cstate="print"/>
              <a:stretch>
                <a:fillRect t="-144" b="-14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509124" y="1805108"/>
            <a:ext cx="2925167" cy="922934"/>
            <a:chOff x="0" y="0"/>
            <a:chExt cx="462247" cy="145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442117">
            <a:off x="13646555" y="2922804"/>
            <a:ext cx="3283390" cy="3823960"/>
            <a:chOff x="0" y="0"/>
            <a:chExt cx="13561060" cy="15793720"/>
          </a:xfrm>
        </p:grpSpPr>
        <p:sp>
          <p:nvSpPr>
            <p:cNvPr id="17" name="Freeform 17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9" cstate="print"/>
              <a:stretch>
                <a:fillRect l="-41525" r="-4152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 cstate="print"/>
              <a:stretch>
                <a:fillRect t="-144" b="-144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901642" y="1805108"/>
            <a:ext cx="2925167" cy="922934"/>
            <a:chOff x="0" y="0"/>
            <a:chExt cx="462247" cy="14584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-442117">
            <a:off x="9450295" y="2788502"/>
            <a:ext cx="3283390" cy="3823960"/>
            <a:chOff x="0" y="0"/>
            <a:chExt cx="13561060" cy="15793720"/>
          </a:xfrm>
        </p:grpSpPr>
        <p:sp>
          <p:nvSpPr>
            <p:cNvPr id="23" name="Freeform 23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10" cstate="print"/>
              <a:stretch>
                <a:fillRect l="-11016" r="-11016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5" cstate="print"/>
              <a:stretch>
                <a:fillRect t="-144" b="-144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9705383" y="1670806"/>
            <a:ext cx="2925167" cy="922934"/>
            <a:chOff x="0" y="0"/>
            <a:chExt cx="462247" cy="1458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3810" y="2331157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24 года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0776" y="1865016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Екатерина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74836" y="9529354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55 лет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3810" y="6941525"/>
            <a:ext cx="252591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Экономия бюджета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3810" y="7388191"/>
            <a:ext cx="32599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Найти самые выгодные предложения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3810" y="8101556"/>
            <a:ext cx="325996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Ищет приложение, которое поможет ей найти наиболее доступные по цене варианты гостиниц, предложит скидки и акции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06820" y="2331157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55 лет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93786" y="1865016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Дмитрий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06820" y="6941525"/>
            <a:ext cx="199227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Бизнес поездка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606820" y="7388191"/>
            <a:ext cx="32599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Эффективный поиск делового жилья 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39" name="TextBox 39"/>
          <p:cNvSpPr txBox="1"/>
          <p:nvPr/>
        </p:nvSpPr>
        <p:spPr>
          <a:xfrm>
            <a:off x="5606820" y="8101556"/>
            <a:ext cx="325996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Нуждается в приложение, которое предоставит ему оптимальные варианты отелей, удобный фильтр для выбора и возможность быстрого бронирования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99339" y="2331157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32 года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86304" y="1865016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Максим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999339" y="6941525"/>
            <a:ext cx="199227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Бизнес поездка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999339" y="7388191"/>
            <a:ext cx="325996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Интересные впечатления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999339" y="7835866"/>
            <a:ext cx="366048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Интересуется приложением, которое предоставит ему информацию информацию о необычных, особенных локаций для бронирования, чтобы создать незабываемые впечатления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03079" y="2196855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35 лет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90045" y="1730714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Александра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803079" y="6807223"/>
            <a:ext cx="280416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Отдых и путешествия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803079" y="7253889"/>
            <a:ext cx="325996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Отдых и путешествия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803079" y="7715619"/>
            <a:ext cx="3259961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Желает быстро и легко найти и забронировать отель для отдыха или путешествия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50" name="TextBox 50"/>
          <p:cNvSpPr txBox="1"/>
          <p:nvPr/>
        </p:nvSpPr>
        <p:spPr>
          <a:xfrm>
            <a:off x="1246113" y="299206"/>
            <a:ext cx="1064485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B8D93"/>
                </a:solidFill>
                <a:latin typeface="Bebas Neue"/>
              </a:rPr>
              <a:t>Анализ персон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113" y="2922351"/>
            <a:ext cx="2925167" cy="922934"/>
            <a:chOff x="0" y="0"/>
            <a:chExt cx="462247" cy="145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99701" y="9244149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06820" y="2922351"/>
            <a:ext cx="2925167" cy="922934"/>
            <a:chOff x="0" y="0"/>
            <a:chExt cx="462247" cy="145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55014" y="2922351"/>
            <a:ext cx="2925167" cy="922934"/>
            <a:chOff x="0" y="0"/>
            <a:chExt cx="462247" cy="145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2073" y="2922351"/>
            <a:ext cx="2925167" cy="922934"/>
            <a:chOff x="0" y="0"/>
            <a:chExt cx="462247" cy="145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0776" y="3084733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Исследование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74836" y="9529354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55 лет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113" y="4761310"/>
            <a:ext cx="3259961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Анализ конкурентов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Формулировка проблем и решений 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Моделирование бизнес-процессов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Разработка документации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Сбор требований к приложению 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606820" y="3084733"/>
            <a:ext cx="292516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UX  дизайн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06820" y="4743450"/>
            <a:ext cx="32599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Скетчинг и вайфрейминг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Архитектура приложения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39677" y="3084733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Презентация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82073" y="3084733"/>
            <a:ext cx="292516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ui дизайн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82073" y="4521560"/>
            <a:ext cx="32599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Сбор прототипа 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028700" y="1009650"/>
            <a:ext cx="1064485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B8D93"/>
                </a:solidFill>
                <a:latin typeface="Bebas Neue"/>
              </a:rPr>
              <a:t>Этапы работы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67239" y="1028700"/>
            <a:ext cx="53366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Работа получилась объемной, поэтому ее необходимо разбить на этапы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113" y="2922351"/>
            <a:ext cx="2925167" cy="922934"/>
            <a:chOff x="0" y="0"/>
            <a:chExt cx="462247" cy="145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99701" y="9244149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06820" y="2922351"/>
            <a:ext cx="2925167" cy="922934"/>
            <a:chOff x="0" y="0"/>
            <a:chExt cx="462247" cy="145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55014" y="2922351"/>
            <a:ext cx="2925167" cy="922934"/>
            <a:chOff x="0" y="0"/>
            <a:chExt cx="462247" cy="145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0B8D9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2073" y="2922351"/>
            <a:ext cx="2925167" cy="922934"/>
            <a:chOff x="0" y="0"/>
            <a:chExt cx="462247" cy="145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247" cy="145846"/>
            </a:xfrm>
            <a:custGeom>
              <a:avLst/>
              <a:gdLst/>
              <a:ahLst/>
              <a:cxnLst/>
              <a:rect l="l" t="t" r="r" b="b"/>
              <a:pathLst>
                <a:path w="462247" h="145846">
                  <a:moveTo>
                    <a:pt x="0" y="0"/>
                  </a:moveTo>
                  <a:lnTo>
                    <a:pt x="462247" y="0"/>
                  </a:lnTo>
                  <a:lnTo>
                    <a:pt x="462247" y="145846"/>
                  </a:lnTo>
                  <a:lnTo>
                    <a:pt x="0" y="145846"/>
                  </a:lnTo>
                  <a:close/>
                </a:path>
              </a:pathLst>
            </a:custGeom>
            <a:solidFill>
              <a:srgbClr val="EE9C22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462247" cy="145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42063" y="839788"/>
            <a:ext cx="276238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TRAVELBEL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0776" y="3084733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Исследование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74836" y="9529354"/>
            <a:ext cx="2729774" cy="306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55 лет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113" y="4761310"/>
            <a:ext cx="3259961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Анализ конкурентов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Формулировка проблем и решений 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Моделирование бизнес-процессов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Разработка документации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Сбор требований к приложению 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606820" y="3084733"/>
            <a:ext cx="292516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UX  дизайн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06820" y="4743450"/>
            <a:ext cx="3259961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Скетчинг и вайфрейминг</a:t>
            </a:r>
          </a:p>
          <a:p>
            <a:pPr algn="l">
              <a:lnSpc>
                <a:spcPts val="2160"/>
              </a:lnSpc>
            </a:pPr>
            <a:endParaRPr/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Архитектура приложения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39677" y="3084733"/>
            <a:ext cx="235584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Презентация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82073" y="3084733"/>
            <a:ext cx="292516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ebas Neue Bold"/>
              </a:rPr>
              <a:t>ui дизайн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82073" y="4521560"/>
            <a:ext cx="32599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</a:rPr>
              <a:t>Сбор прототипа 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028700" y="1009650"/>
            <a:ext cx="1064485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B8D93"/>
                </a:solidFill>
                <a:latin typeface="Bebas Neue"/>
              </a:rPr>
              <a:t>Этапы работы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67239" y="1028700"/>
            <a:ext cx="5336699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Работа получилась объемной, поэтому ее необходимо разбить на этапы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9738" y="852422"/>
            <a:ext cx="529897" cy="369001"/>
          </a:xfrm>
          <a:custGeom>
            <a:avLst/>
            <a:gdLst/>
            <a:ahLst/>
            <a:cxnLst/>
            <a:rect l="l" t="t" r="r" b="b"/>
            <a:pathLst>
              <a:path w="529897" h="369001">
                <a:moveTo>
                  <a:pt x="0" y="0"/>
                </a:moveTo>
                <a:lnTo>
                  <a:pt x="529897" y="0"/>
                </a:lnTo>
                <a:lnTo>
                  <a:pt x="529897" y="369000"/>
                </a:lnTo>
                <a:lnTo>
                  <a:pt x="0" y="36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3822">
            <a:off x="-4460604" y="-3701768"/>
            <a:ext cx="15465167" cy="8583168"/>
          </a:xfrm>
          <a:custGeom>
            <a:avLst/>
            <a:gdLst/>
            <a:ahLst/>
            <a:cxnLst/>
            <a:rect l="l" t="t" r="r" b="b"/>
            <a:pathLst>
              <a:path w="15465167" h="8583168">
                <a:moveTo>
                  <a:pt x="0" y="0"/>
                </a:moveTo>
                <a:lnTo>
                  <a:pt x="15465167" y="0"/>
                </a:lnTo>
                <a:lnTo>
                  <a:pt x="15465167" y="8583167"/>
                </a:lnTo>
                <a:lnTo>
                  <a:pt x="0" y="858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287" y="4900087"/>
            <a:ext cx="486827" cy="486827"/>
          </a:xfrm>
          <a:custGeom>
            <a:avLst/>
            <a:gdLst/>
            <a:ahLst/>
            <a:cxnLst/>
            <a:rect l="l" t="t" r="r" b="b"/>
            <a:pathLst>
              <a:path w="486827" h="486827">
                <a:moveTo>
                  <a:pt x="0" y="0"/>
                </a:moveTo>
                <a:lnTo>
                  <a:pt x="486826" y="0"/>
                </a:lnTo>
                <a:lnTo>
                  <a:pt x="486826" y="486826"/>
                </a:lnTo>
                <a:lnTo>
                  <a:pt x="0" y="48682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8042428"/>
            <a:ext cx="2221693" cy="1215872"/>
          </a:xfrm>
          <a:custGeom>
            <a:avLst/>
            <a:gdLst/>
            <a:ahLst/>
            <a:cxnLst/>
            <a:rect l="l" t="t" r="r" b="b"/>
            <a:pathLst>
              <a:path w="2221693" h="1215872">
                <a:moveTo>
                  <a:pt x="0" y="0"/>
                </a:moveTo>
                <a:lnTo>
                  <a:pt x="2221693" y="0"/>
                </a:lnTo>
                <a:lnTo>
                  <a:pt x="2221693" y="1215872"/>
                </a:lnTo>
                <a:lnTo>
                  <a:pt x="0" y="121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312" y="1436307"/>
            <a:ext cx="16713375" cy="7414385"/>
          </a:xfrm>
          <a:custGeom>
            <a:avLst/>
            <a:gdLst/>
            <a:ahLst/>
            <a:cxnLst/>
            <a:rect l="l" t="t" r="r" b="b"/>
            <a:pathLst>
              <a:path w="16713375" h="7414385">
                <a:moveTo>
                  <a:pt x="0" y="0"/>
                </a:moveTo>
                <a:lnTo>
                  <a:pt x="16713376" y="0"/>
                </a:lnTo>
                <a:lnTo>
                  <a:pt x="16713376" y="7414386"/>
                </a:lnTo>
                <a:lnTo>
                  <a:pt x="0" y="7414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 t="-3577" r="-1403" b="-499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Произвольный</PresentationFormat>
  <Paragraphs>155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Bebas Neue Bold</vt:lpstr>
      <vt:lpstr>Breathing</vt:lpstr>
      <vt:lpstr>Calibri</vt:lpstr>
      <vt:lpstr>Montserrat</vt:lpstr>
      <vt:lpstr>Montserrat Classic Bold</vt:lpstr>
      <vt:lpstr>Montserrat Bold</vt:lpstr>
      <vt:lpstr>Bebas Neue</vt:lpstr>
      <vt:lpstr>Montserrat Medium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Tour &amp; Travel Agency Presentation</dc:title>
  <cp:lastModifiedBy>Стася</cp:lastModifiedBy>
  <cp:revision>2</cp:revision>
  <dcterms:created xsi:type="dcterms:W3CDTF">2006-08-16T00:00:00Z</dcterms:created>
  <dcterms:modified xsi:type="dcterms:W3CDTF">2024-05-06T17:40:43Z</dcterms:modified>
  <dc:identifier>DAGDuzpdFKY</dc:identifier>
</cp:coreProperties>
</file>